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35"/>
  </p:notesMasterIdLst>
  <p:handoutMasterIdLst>
    <p:handoutMasterId r:id="rId36"/>
  </p:handoutMasterIdLst>
  <p:sldIdLst>
    <p:sldId id="274" r:id="rId5"/>
    <p:sldId id="276" r:id="rId6"/>
    <p:sldId id="462" r:id="rId7"/>
    <p:sldId id="453" r:id="rId8"/>
    <p:sldId id="466" r:id="rId9"/>
    <p:sldId id="463" r:id="rId10"/>
    <p:sldId id="454" r:id="rId11"/>
    <p:sldId id="455" r:id="rId12"/>
    <p:sldId id="464" r:id="rId13"/>
    <p:sldId id="465" r:id="rId14"/>
    <p:sldId id="467" r:id="rId15"/>
    <p:sldId id="468" r:id="rId16"/>
    <p:sldId id="474" r:id="rId17"/>
    <p:sldId id="475" r:id="rId18"/>
    <p:sldId id="476" r:id="rId19"/>
    <p:sldId id="484" r:id="rId20"/>
    <p:sldId id="470" r:id="rId21"/>
    <p:sldId id="469" r:id="rId22"/>
    <p:sldId id="472" r:id="rId23"/>
    <p:sldId id="473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60" r:id="rId32"/>
    <p:sldId id="419" r:id="rId33"/>
    <p:sldId id="461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5B"/>
    <a:srgbClr val="FF8000"/>
    <a:srgbClr val="5BD4FF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1" autoAdjust="0"/>
    <p:restoredTop sz="94533" autoAdjust="0"/>
  </p:normalViewPr>
  <p:slideViewPr>
    <p:cSldViewPr>
      <p:cViewPr varScale="1">
        <p:scale>
          <a:sx n="69" d="100"/>
          <a:sy n="69" d="100"/>
        </p:scale>
        <p:origin x="-558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2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1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91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30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8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9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7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2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228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264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YaLBG/PHPWorkshop-UniWars/blob/master/Views/users/login.ph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tiny.cc/afj03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8.png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4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MVC </a:t>
            </a:r>
            <a:r>
              <a:rPr lang="en-US" dirty="0" smtClean="0"/>
              <a:t>Advanced &amp; Reflection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Reflection, Parsing Dynamic Data, Asynchronous Requests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543" y="3907346"/>
            <a:ext cx="2745284" cy="2188654"/>
          </a:xfrm>
          <a:prstGeom prst="roundRect">
            <a:avLst>
              <a:gd name="adj" fmla="val 2004"/>
            </a:avLst>
          </a:prstGeom>
        </p:spPr>
      </p:pic>
      <p:pic>
        <p:nvPicPr>
          <p:cNvPr id="3" name="Picture 4" descr="http://www.inpagina.fr/easycatalog/images/stories/is_images/illustrations/elephant-elephant-ph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69" y="4287129"/>
            <a:ext cx="1784892" cy="13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50" y="3806198"/>
            <a:ext cx="266553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90" y="9144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Reflector</a:t>
            </a:r>
            <a:r>
              <a:rPr lang="en-US" dirty="0"/>
              <a:t> is an interface implemented by all exportable Reflection classes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 ReflectionClass</a:t>
            </a:r>
            <a:r>
              <a:rPr lang="en-US" dirty="0"/>
              <a:t> class reports information about a class.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Reflector </a:t>
            </a:r>
            <a:r>
              <a:rPr lang="en-US" dirty="0" smtClean="0"/>
              <a:t>and </a:t>
            </a:r>
            <a:r>
              <a:rPr lang="en-US" dirty="0" err="1" smtClean="0"/>
              <a:t>ReflectionClass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612" y="2895600"/>
            <a:ext cx="11963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&lt;?php</a:t>
            </a:r>
            <a:br>
              <a:rPr lang="en-US" b="1" dirty="0"/>
            </a:br>
            <a:r>
              <a:rPr lang="en-US" b="1" dirty="0"/>
              <a:t>class </a:t>
            </a:r>
            <a:r>
              <a:rPr lang="en-US" dirty="0" smtClean="0"/>
              <a:t>MyClass { </a:t>
            </a:r>
            <a:r>
              <a:rPr lang="en-US" b="1" dirty="0" smtClean="0"/>
              <a:t>public $prop1 </a:t>
            </a:r>
            <a:r>
              <a:rPr lang="en-US" dirty="0" smtClean="0"/>
              <a:t>= </a:t>
            </a:r>
            <a:r>
              <a:rPr lang="en-US" dirty="0"/>
              <a:t>1</a:t>
            </a:r>
            <a:r>
              <a:rPr lang="en-US" dirty="0" smtClean="0"/>
              <a:t>; </a:t>
            </a:r>
            <a:r>
              <a:rPr lang="en-US" b="1" dirty="0"/>
              <a:t>protected </a:t>
            </a:r>
            <a:r>
              <a:rPr lang="en-US" b="1" dirty="0" smtClean="0"/>
              <a:t>$prop2 </a:t>
            </a:r>
            <a:r>
              <a:rPr lang="en-US" dirty="0" smtClean="0"/>
              <a:t>= 2; </a:t>
            </a:r>
            <a:r>
              <a:rPr lang="en-US" b="1" dirty="0" smtClean="0"/>
              <a:t>private $prop3 </a:t>
            </a:r>
            <a:r>
              <a:rPr lang="en-US" dirty="0" smtClean="0"/>
              <a:t>= </a:t>
            </a:r>
            <a:r>
              <a:rPr lang="en-US" dirty="0"/>
              <a:t>3</a:t>
            </a:r>
            <a:r>
              <a:rPr lang="en-US" dirty="0" smtClean="0"/>
              <a:t>; 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$</a:t>
            </a:r>
            <a:r>
              <a:rPr lang="en-US" dirty="0" err="1" smtClean="0"/>
              <a:t>newClass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 </a:t>
            </a:r>
            <a:r>
              <a:rPr lang="en-US" dirty="0"/>
              <a:t>Foo</a:t>
            </a:r>
            <a:r>
              <a:rPr lang="en-US" dirty="0" smtClean="0"/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$reflect = </a:t>
            </a:r>
            <a:r>
              <a:rPr lang="en-US" b="1" dirty="0"/>
              <a:t>new </a:t>
            </a:r>
            <a:r>
              <a:rPr lang="en-US" dirty="0"/>
              <a:t>ReflectionClass</a:t>
            </a:r>
            <a:r>
              <a:rPr lang="en-US" dirty="0" smtClean="0"/>
              <a:t>( $</a:t>
            </a:r>
            <a:r>
              <a:rPr lang="en-US" dirty="0"/>
              <a:t> </a:t>
            </a:r>
            <a:r>
              <a:rPr lang="en-US" dirty="0" err="1"/>
              <a:t>newClass</a:t>
            </a:r>
            <a:r>
              <a:rPr lang="en-US" dirty="0" smtClean="0"/>
              <a:t> 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</a:t>
            </a:r>
            <a:r>
              <a:rPr lang="en-US" dirty="0" smtClean="0"/>
              <a:t>properties   </a:t>
            </a:r>
            <a:r>
              <a:rPr lang="en-US" dirty="0"/>
              <a:t>= $reflect-</a:t>
            </a:r>
            <a:r>
              <a:rPr lang="en-US" dirty="0" smtClean="0"/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	</a:t>
            </a:r>
            <a:r>
              <a:rPr lang="en-US" dirty="0" err="1" smtClean="0"/>
              <a:t>getProperties</a:t>
            </a:r>
            <a:r>
              <a:rPr lang="en-US" dirty="0" smtClean="0"/>
              <a:t>( </a:t>
            </a:r>
            <a:r>
              <a:rPr lang="en-US" dirty="0" err="1" smtClean="0"/>
              <a:t>ReflectionProperty</a:t>
            </a:r>
            <a:r>
              <a:rPr lang="en-US" dirty="0" smtClean="0"/>
              <a:t>::</a:t>
            </a:r>
            <a:r>
              <a:rPr lang="en-US" b="1" i="1" dirty="0" smtClean="0"/>
              <a:t>IS_PUBLIC </a:t>
            </a:r>
            <a:r>
              <a:rPr lang="en-US" dirty="0" smtClean="0"/>
              <a:t>| </a:t>
            </a:r>
            <a:r>
              <a:rPr lang="en-US" dirty="0" err="1" smtClean="0"/>
              <a:t>ReflectionProperty</a:t>
            </a:r>
            <a:r>
              <a:rPr lang="en-US" dirty="0"/>
              <a:t>::</a:t>
            </a:r>
            <a:r>
              <a:rPr lang="en-US" b="1" i="1" dirty="0" smtClean="0"/>
              <a:t>IS_PROTECTED </a:t>
            </a:r>
            <a:r>
              <a:rPr lang="en-US" dirty="0" smtClean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/>
              <a:t>foreach</a:t>
            </a:r>
            <a:r>
              <a:rPr lang="en-US" b="1" dirty="0"/>
              <a:t> </a:t>
            </a:r>
            <a:r>
              <a:rPr lang="en-US" dirty="0" smtClean="0"/>
              <a:t>( $properties </a:t>
            </a:r>
            <a:r>
              <a:rPr lang="en-US" b="1" dirty="0" smtClean="0"/>
              <a:t>as </a:t>
            </a:r>
            <a:r>
              <a:rPr lang="en-US" dirty="0"/>
              <a:t>$</a:t>
            </a:r>
            <a:r>
              <a:rPr lang="en-US" dirty="0" smtClean="0"/>
              <a:t>property ) { </a:t>
            </a:r>
            <a:r>
              <a:rPr lang="en-US" b="1" dirty="0"/>
              <a:t>echo </a:t>
            </a:r>
            <a:r>
              <a:rPr lang="en-US" dirty="0" smtClean="0"/>
              <a:t>$property -&gt; </a:t>
            </a:r>
            <a:r>
              <a:rPr lang="en-US" dirty="0" err="1" smtClean="0"/>
              <a:t>getName</a:t>
            </a:r>
            <a:r>
              <a:rPr lang="en-US" dirty="0"/>
              <a:t>()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var_dump</a:t>
            </a:r>
            <a:r>
              <a:rPr lang="en-US" dirty="0" smtClean="0"/>
              <a:t>( $props );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55237" y="2895600"/>
            <a:ext cx="4191000" cy="2068562"/>
          </a:xfrm>
          <a:prstGeom prst="wedgeRoundRectCallout">
            <a:avLst>
              <a:gd name="adj1" fmla="val -13022"/>
              <a:gd name="adj2" fmla="val 96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Returns properties names</a:t>
            </a:r>
          </a:p>
          <a:p>
            <a:pPr algn="ctr"/>
            <a:r>
              <a:rPr lang="en-US" sz="2800" dirty="0" smtClean="0"/>
              <a:t>$prop1</a:t>
            </a:r>
          </a:p>
          <a:p>
            <a:pPr algn="ctr"/>
            <a:r>
              <a:rPr lang="en-US" sz="2800" dirty="0" smtClean="0"/>
              <a:t>$prop2</a:t>
            </a:r>
          </a:p>
          <a:p>
            <a:pPr algn="ctr"/>
            <a:r>
              <a:rPr lang="en-US" sz="2800" dirty="0" smtClean="0"/>
              <a:t>$prop3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89412" y="3200400"/>
            <a:ext cx="7467600" cy="2514599"/>
          </a:xfrm>
          <a:prstGeom prst="wedgeRoundRectCallout">
            <a:avLst>
              <a:gd name="adj1" fmla="val -66968"/>
              <a:gd name="adj2" fmla="val 80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 smtClean="0"/>
              <a:t>array(2</a:t>
            </a:r>
            <a:r>
              <a:rPr lang="en-US" sz="2800" dirty="0"/>
              <a:t>) {</a:t>
            </a:r>
          </a:p>
          <a:p>
            <a:r>
              <a:rPr lang="en-US" sz="2800" dirty="0"/>
              <a:t>	[0]=&gt; object(</a:t>
            </a:r>
            <a:r>
              <a:rPr lang="en-US" sz="2800" dirty="0" err="1"/>
              <a:t>ReflectionProperty</a:t>
            </a:r>
            <a:r>
              <a:rPr lang="en-US" sz="2800" dirty="0"/>
              <a:t>)#3 (2) { </a:t>
            </a:r>
          </a:p>
          <a:p>
            <a:r>
              <a:rPr lang="en-US" sz="2800" dirty="0"/>
              <a:t>		["name"]=&gt; string(5) "prop1" </a:t>
            </a:r>
          </a:p>
          <a:p>
            <a:r>
              <a:rPr lang="en-US" sz="2800" dirty="0"/>
              <a:t>		["class"]=&gt; string(7) "MyClass" </a:t>
            </a:r>
          </a:p>
          <a:p>
            <a:r>
              <a:rPr lang="en-US" sz="2800" dirty="0"/>
              <a:t>	}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…}</a:t>
            </a:r>
          </a:p>
        </p:txBody>
      </p:sp>
    </p:spTree>
    <p:extLst>
      <p:ext uri="{BB962C8B-B14F-4D97-AF65-F5344CB8AC3E}">
        <p14:creationId xmlns:p14="http://schemas.microsoft.com/office/powerpoint/2010/main" val="15342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535819"/>
            <a:ext cx="4343400" cy="289337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err="1" smtClean="0"/>
              <a:t>ViewHelpers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688256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ViewHelpers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ASP.NET,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 /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Laravel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1547168"/>
            <a:ext cx="3340001" cy="289337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37212" y="2590800"/>
            <a:ext cx="2133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971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676400"/>
            <a:ext cx="11804822" cy="5045076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Separate the application logic from </a:t>
            </a:r>
            <a:r>
              <a:rPr lang="en-US" dirty="0"/>
              <a:t>data </a:t>
            </a:r>
            <a:r>
              <a:rPr lang="en-US" dirty="0" smtClean="0"/>
              <a:t>visualization </a:t>
            </a:r>
          </a:p>
          <a:p>
            <a:pPr fontAlgn="base"/>
            <a:r>
              <a:rPr lang="en-US" dirty="0" smtClean="0"/>
              <a:t>Common </a:t>
            </a:r>
            <a:r>
              <a:rPr lang="en-US" dirty="0"/>
              <a:t>use cases for view helpers include:</a:t>
            </a:r>
          </a:p>
          <a:p>
            <a:pPr lvl="1" fontAlgn="base"/>
            <a:r>
              <a:rPr lang="en-US" dirty="0"/>
              <a:t>Accessing models</a:t>
            </a:r>
          </a:p>
          <a:p>
            <a:pPr lvl="1" fontAlgn="base"/>
            <a:r>
              <a:rPr lang="en-US" dirty="0"/>
              <a:t>Performing complex or repeatable display logic</a:t>
            </a:r>
          </a:p>
          <a:p>
            <a:pPr lvl="1" fontAlgn="base"/>
            <a:r>
              <a:rPr lang="en-US" dirty="0"/>
              <a:t>Manipulating and formatting model data</a:t>
            </a:r>
          </a:p>
          <a:p>
            <a:pPr lvl="1" fontAlgn="base"/>
            <a:r>
              <a:rPr lang="en-US" dirty="0" smtClean="0"/>
              <a:t>Persisting </a:t>
            </a:r>
            <a:r>
              <a:rPr lang="en-US" dirty="0"/>
              <a:t>data between view </a:t>
            </a:r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ViewHelpers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426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-29183"/>
            <a:ext cx="9577597" cy="94358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bg-BG" dirty="0"/>
          </a:p>
        </p:txBody>
      </p:sp>
      <p:sp>
        <p:nvSpPr>
          <p:cNvPr id="5" name="Text Placeholder 5"/>
          <p:cNvSpPr txBox="1">
            <a:spLocks noGrp="1"/>
          </p:cNvSpPr>
          <p:nvPr>
            <p:ph idx="1"/>
          </p:nvPr>
        </p:nvSpPr>
        <p:spPr>
          <a:xfrm>
            <a:off x="190413" y="838200"/>
            <a:ext cx="11804822" cy="56126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View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$controllerName;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$actionName;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function __construct($controllName, $actionName)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$this-&gt;controllerName = $controllName;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(!$actionName)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$actionName = 'index';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$this-&gt;actionName = $actionName;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function render()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require_once '/Views/' . $this-&gt;controllerName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 '/' . $this-&gt;actionName . '.php';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8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/>
          <a:lstStyle/>
          <a:p>
            <a:r>
              <a:rPr lang="en-US" dirty="0" smtClean="0"/>
              <a:t>Examples (1)</a:t>
            </a:r>
            <a:endParaRPr lang="bg-BG" dirty="0"/>
          </a:p>
        </p:txBody>
      </p:sp>
      <p:sp>
        <p:nvSpPr>
          <p:cNvPr id="5" name="Text Placeholder 5"/>
          <p:cNvSpPr txBox="1">
            <a:spLocks noGrp="1"/>
          </p:cNvSpPr>
          <p:nvPr>
            <p:ph idx="1"/>
          </p:nvPr>
        </p:nvSpPr>
        <p:spPr>
          <a:xfrm>
            <a:off x="190413" y="838200"/>
            <a:ext cx="11804822" cy="58896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function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controller = null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$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 = null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$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params =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[]) </a:t>
            </a:r>
            <a:endParaRPr lang="en-US" sz="1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$requestUri = explode('/', $_SERVER['REQUEST_URI']);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$url = "//" . $_SERVER['HTTP_HOST'] . "/";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foreach ($requestUri as $k =&gt; $uri)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($uri == $this-&gt;controllerName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180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$url .= "$uri";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($controller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$url .= "/$controller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($action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$url .= "/$action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foreach ($params as $key =&gt; $param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$url .= "/$key/$param";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$url;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23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(2)</a:t>
            </a:r>
            <a:endParaRPr lang="bg-BG" dirty="0"/>
          </a:p>
        </p:txBody>
      </p:sp>
      <p:sp>
        <p:nvSpPr>
          <p:cNvPr id="5" name="Text Placeholder 5"/>
          <p:cNvSpPr txBox="1">
            <a:spLocks noGrp="1"/>
          </p:cNvSpPr>
          <p:nvPr>
            <p:ph idx="1"/>
          </p:nvPr>
        </p:nvSpPr>
        <p:spPr>
          <a:xfrm>
            <a:off x="190413" y="1219200"/>
            <a:ext cx="11804822" cy="1550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</a:t>
            </a:r>
            <a:r>
              <a:rPr lang="en-US" sz="24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($name)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'Views/Partials/' . $name . ".php";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5696" y="3550203"/>
            <a:ext cx="11669916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  <a:hlinkClick r:id="rId2"/>
              </a:rPr>
              <a:t>URL </a:t>
            </a:r>
            <a:r>
              <a:rPr lang="en-US" sz="3400" dirty="0" err="1" smtClean="0">
                <a:solidFill>
                  <a:srgbClr val="FBEEC9">
                    <a:lumMod val="75000"/>
                  </a:srgbClr>
                </a:solidFill>
                <a:hlinkClick r:id="rId2"/>
              </a:rPr>
              <a:t>ViewHelper</a:t>
            </a: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  <a:hlinkClick r:id="rId2"/>
              </a:rPr>
              <a:t> </a:t>
            </a: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  <a:hlinkClick r:id="rId2"/>
              </a:rPr>
              <a:t>example</a:t>
            </a:r>
            <a:endParaRPr lang="en-US" sz="34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(3) </a:t>
            </a:r>
            <a:endParaRPr lang="bg-BG" dirty="0"/>
          </a:p>
        </p:txBody>
      </p:sp>
      <p:sp>
        <p:nvSpPr>
          <p:cNvPr id="5" name="Text Placeholder 5"/>
          <p:cNvSpPr txBox="1">
            <a:spLocks noGrp="1"/>
          </p:cNvSpPr>
          <p:nvPr>
            <p:ph idx="1"/>
          </p:nvPr>
        </p:nvSpPr>
        <p:spPr>
          <a:xfrm>
            <a:off x="531812" y="1784714"/>
            <a:ext cx="9625907" cy="48740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@using </a:t>
            </a:r>
            <a:r>
              <a:rPr lang="en-US" sz="2400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Ajax.BeginForm</a:t>
            </a:r>
            <a:r>
              <a:rPr lang="en-US" sz="24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PerformAction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AjaxOptions</a:t>
            </a:r>
            <a:endParaRPr lang="bg-BG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{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OnSuccess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OnSuccess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", </a:t>
            </a:r>
            <a:endParaRPr lang="en-US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OnFailure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OnFailure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 </a:t>
            </a:r>
            <a:endParaRPr lang="en-US" sz="2400" dirty="0" smtClean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 smtClean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400" dirty="0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400" dirty="0">
              <a:solidFill>
                <a:srgbClr val="92D050"/>
              </a:solidFill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    @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Html.LabelFor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(m =&gt;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m.EmailAddress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    @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Html.TextBoxFor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(m =&gt; 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m.EmailAddress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input type="submit" value="Submit" /&gt;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fieldset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181" y="1143000"/>
            <a:ext cx="11669916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Ajax Form in ASP.NET</a:t>
            </a:r>
            <a:endParaRPr lang="en-US" sz="34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AJAX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688256"/>
          </a:xfrm>
        </p:spPr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295400"/>
            <a:ext cx="1981200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201679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is a technique for creating fast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 web pages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allows web pages to be updated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asynchronously</a:t>
            </a:r>
            <a:r>
              <a:rPr lang="en-US" dirty="0" smtClean="0"/>
              <a:t> – update </a:t>
            </a:r>
            <a:r>
              <a:rPr lang="en-US" dirty="0"/>
              <a:t>parts of a web page,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reloading the whole page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AJAX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3276600"/>
            <a:ext cx="5638800" cy="321084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76684" y="3276600"/>
            <a:ext cx="3559600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AJAX works</a:t>
            </a:r>
          </a:p>
        </p:txBody>
      </p:sp>
    </p:spTree>
    <p:extLst>
      <p:ext uri="{BB962C8B-B14F-4D97-AF65-F5344CB8AC3E}">
        <p14:creationId xmlns:p14="http://schemas.microsoft.com/office/powerpoint/2010/main" val="171728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/>
          <a:lstStyle/>
          <a:p>
            <a:r>
              <a:rPr lang="en-US" dirty="0" smtClean="0"/>
              <a:t>Example (1)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7012" y="1295400"/>
            <a:ext cx="11582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function delete()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($this-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&gt;request-&gt;id)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$topic_id = $this-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&gt;request-&gt;id;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$topic = $this-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&gt;app-&gt;TopicModel-&gt;find($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topic_id);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$isOwnTopic 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$topic-&gt;getUserId() == $this-&gt;session-&gt;userId;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($isOwnTopic || $this-&gt;isAdmin)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($this-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&gt;app-&gt;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TopicModel-&gt;delete($topic_id))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return new Json(['success' =&gt; 1])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new Json([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'success' =&gt; 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317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Reflection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err="1" smtClean="0"/>
              <a:t>ViewHelpers</a:t>
            </a:r>
            <a:endParaRPr lang="en-US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AJAX Calls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Grids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Authorization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874059"/>
          </a:xfrm>
        </p:spPr>
        <p:txBody>
          <a:bodyPr/>
          <a:lstStyle/>
          <a:p>
            <a:r>
              <a:rPr lang="en-US" dirty="0" smtClean="0"/>
              <a:t>Example (2)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7012" y="1371600"/>
            <a:ext cx="1158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$("#deleteTopic").click(function()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topic = $(this);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$.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post("&lt;?= $this-&gt;url('topics', 'delete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');?&gt;",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id: $this-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&gt;topic['id']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}).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done(function (response){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var json = $.parseJSON(response);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(json.success == 1)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topic.hide();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</a:t>
            </a:r>
          </a:p>
        </p:txBody>
      </p:sp>
    </p:spTree>
    <p:extLst>
      <p:ext uri="{BB962C8B-B14F-4D97-AF65-F5344CB8AC3E}">
        <p14:creationId xmlns:p14="http://schemas.microsoft.com/office/powerpoint/2010/main" val="1826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719034"/>
          </a:xfrm>
        </p:spPr>
        <p:txBody>
          <a:bodyPr/>
          <a:lstStyle/>
          <a:p>
            <a:r>
              <a:rPr lang="en-US" dirty="0" smtClean="0"/>
              <a:t>Former name for AIDS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676400"/>
            <a:ext cx="8915400" cy="279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9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125989"/>
          </a:xfrm>
        </p:spPr>
        <p:txBody>
          <a:bodyPr>
            <a:normAutofit/>
          </a:bodyPr>
          <a:lstStyle/>
          <a:p>
            <a:r>
              <a:rPr lang="en-US" dirty="0" smtClean="0"/>
              <a:t>GRIDs are tools for representing data as a table</a:t>
            </a:r>
          </a:p>
          <a:p>
            <a:r>
              <a:rPr lang="en-US" dirty="0" smtClean="0"/>
              <a:t>Usually very extensive and customizable</a:t>
            </a:r>
          </a:p>
          <a:p>
            <a:r>
              <a:rPr lang="en-US" dirty="0" smtClean="0"/>
              <a:t>Have a lot of filtering options</a:t>
            </a:r>
          </a:p>
          <a:p>
            <a:pPr lvl="1"/>
            <a:r>
              <a:rPr lang="en-US" dirty="0" smtClean="0"/>
              <a:t>Column contents filtering</a:t>
            </a:r>
          </a:p>
          <a:p>
            <a:pPr lvl="1"/>
            <a:r>
              <a:rPr lang="en-US" dirty="0" smtClean="0"/>
              <a:t>Column show/hide</a:t>
            </a:r>
          </a:p>
          <a:p>
            <a:pPr lvl="1"/>
            <a:r>
              <a:rPr lang="en-US" dirty="0" smtClean="0"/>
              <a:t>Column sorting</a:t>
            </a:r>
          </a:p>
          <a:p>
            <a:pPr lvl="1"/>
            <a:r>
              <a:rPr lang="en-US" dirty="0" smtClean="0"/>
              <a:t>Row children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GRID</a:t>
            </a:r>
            <a:endParaRPr lang="bg-B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150049"/>
            <a:ext cx="2496963" cy="160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946729"/>
            <a:ext cx="4630563" cy="23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27012" y="798951"/>
            <a:ext cx="11582400" cy="59400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Html.Kendo().Grid&lt;Kendo.Mvc.Examples.Models.CustomerViewModel&gt;()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.Name("grid")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.Columns(columns =&gt;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columns.Bound(c =&gt; c.ContactName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Width(240);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columns.Bound(c =&gt; c.ContactTitle).Width(190);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columns.Bound(c =&gt; c.CompanyName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.HtmlAttributes(new { style = "height: 380px;" })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.Scrollable()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.Groupable()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.Sortable()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.Pageable(pageable =&gt; pageable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.Refresh(true)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.PageSizes(true)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.ButtonCount(5))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.DataSource(dataSource =&gt; dataSource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.Ajax()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.Read(read =&gt; read.Action("Customers_Read", "Grid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 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/>
          <a:lstStyle/>
          <a:p>
            <a:r>
              <a:rPr lang="en-US" dirty="0" smtClean="0"/>
              <a:t>Kendo UI GRID</a:t>
            </a:r>
            <a:endParaRPr lang="bg-B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150049"/>
            <a:ext cx="2496963" cy="160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2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27012" y="798951"/>
            <a:ext cx="115824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jQuery("#list2").jqGrid({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url:'server.php?q=2',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datatype: "json",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colNames:['Inv No','Date', 'Client', 'Amount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'],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colModel:[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	{name:'id',index:'id', width:55},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	{name:'invdate',index:'invdate', width:90},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	{name:'name',index:'name asc, invdate', width:100},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	{name:'amount',index:'amount', width:80, align:"right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	],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rowNum:10,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rowList:[10,20,30],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pager: '#pager2',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sortname: 'id',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viewrecords: true,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sortorder: "desc",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caption:"JSON Example"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797859"/>
          </a:xfrm>
        </p:spPr>
        <p:txBody>
          <a:bodyPr/>
          <a:lstStyle/>
          <a:p>
            <a:r>
              <a:rPr lang="en-US" dirty="0" err="1" smtClean="0"/>
              <a:t>jqGrid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4267200"/>
            <a:ext cx="7330922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25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Authorization API</a:t>
            </a:r>
            <a:endParaRPr lang="en-US" dirty="0"/>
          </a:p>
        </p:txBody>
      </p:sp>
      <p:pic>
        <p:nvPicPr>
          <p:cNvPr id="4098" name="Picture 2" descr="OAuth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1524000"/>
            <a:ext cx="3571874" cy="26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1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1259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Authentication </a:t>
            </a:r>
            <a:r>
              <a:rPr lang="en-US" dirty="0"/>
              <a:t>is </a:t>
            </a:r>
            <a:r>
              <a:rPr lang="en-US" dirty="0" smtClean="0"/>
              <a:t>knowing </a:t>
            </a:r>
            <a:r>
              <a:rPr lang="en-US" dirty="0"/>
              <a:t>the identity of the user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Authorization</a:t>
            </a:r>
            <a:r>
              <a:rPr lang="en-US" dirty="0"/>
              <a:t> is deciding whether a user is allowed to perform an action</a:t>
            </a:r>
            <a:r>
              <a:rPr lang="en-US" dirty="0" smtClean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 </a:t>
            </a:r>
            <a:endParaRPr lang="bg-BG" dirty="0"/>
          </a:p>
        </p:txBody>
      </p:sp>
      <p:pic>
        <p:nvPicPr>
          <p:cNvPr id="6146" name="Picture 2" descr="http://i2.asp.net/media/3994461/webapi_auth01.png?cdn_id=2015-08-15-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1" y="3352800"/>
            <a:ext cx="1027054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3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125989"/>
          </a:xfrm>
        </p:spPr>
        <p:txBody>
          <a:bodyPr>
            <a:normAutofit/>
          </a:bodyPr>
          <a:lstStyle/>
          <a:p>
            <a:r>
              <a:rPr lang="en-US" dirty="0" smtClean="0"/>
              <a:t>OWIN  </a:t>
            </a:r>
            <a:r>
              <a:rPr lang="en-US" dirty="0"/>
              <a:t>defines  a standard interface between .NET web servers and web applications. The goal of the OWIN interface is to </a:t>
            </a:r>
            <a:r>
              <a:rPr lang="en-US" dirty="0" smtClean="0"/>
              <a:t>decouple </a:t>
            </a:r>
            <a:r>
              <a:rPr lang="en-US" dirty="0"/>
              <a:t>server and </a:t>
            </a:r>
            <a:r>
              <a:rPr lang="en-US" dirty="0" smtClean="0"/>
              <a:t>application</a:t>
            </a:r>
          </a:p>
          <a:p>
            <a:r>
              <a:rPr lang="en-US" dirty="0" smtClean="0">
                <a:hlinkClick r:id="rId2"/>
              </a:rPr>
              <a:t>Understanding OWIN Authentication/Authorization 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 err="1" smtClean="0"/>
              <a:t>Owin</a:t>
            </a:r>
            <a:r>
              <a:rPr lang="en-US" dirty="0" smtClean="0"/>
              <a:t> API</a:t>
            </a:r>
            <a:endParaRPr lang="bg-BG" dirty="0"/>
          </a:p>
        </p:txBody>
      </p:sp>
      <p:pic>
        <p:nvPicPr>
          <p:cNvPr id="7170" name="Picture 2" descr="http://www.codeproject.com/KB/aspnet/826757/OWIN_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4191000"/>
            <a:ext cx="6558097" cy="22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37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Advanced &amp; Reflection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3200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68825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Description, Reflection in PHP, Examples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143000"/>
            <a:ext cx="6400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ability to inspect itself</a:t>
            </a:r>
            <a:r>
              <a:rPr lang="en-US" dirty="0"/>
              <a:t> and modify its logic at execution </a:t>
            </a:r>
            <a:r>
              <a:rPr lang="en-US" dirty="0" smtClean="0"/>
              <a:t>time.</a:t>
            </a:r>
          </a:p>
          <a:p>
            <a:pPr lvl="1"/>
            <a:r>
              <a:rPr lang="en-US" dirty="0" smtClean="0"/>
              <a:t>Asking </a:t>
            </a:r>
            <a:r>
              <a:rPr lang="en-US" dirty="0"/>
              <a:t>an object to tell you about its properties and methods, and altering those members (even private ones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Most </a:t>
            </a:r>
            <a:r>
              <a:rPr lang="en-US" dirty="0"/>
              <a:t>programming languages can use reflection. </a:t>
            </a:r>
            <a:endParaRPr lang="en-US" dirty="0" smtClean="0"/>
          </a:p>
          <a:p>
            <a:pPr lvl="1"/>
            <a:r>
              <a:rPr lang="en-US" dirty="0" smtClean="0"/>
              <a:t>Statically </a:t>
            </a:r>
            <a:r>
              <a:rPr lang="en-US" dirty="0"/>
              <a:t>typed languages, such as Java, have little to no problems with reflection.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Dynamically-typed language (like PHP or Ruby) is heavily based on reflection.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you send one object to another, the receiving object has no way of knowing the structure and type of that object. </a:t>
            </a:r>
            <a:endParaRPr lang="en-US" dirty="0" smtClean="0"/>
          </a:p>
          <a:p>
            <a:r>
              <a:rPr lang="en-US" dirty="0" smtClean="0"/>
              <a:t>It uses </a:t>
            </a:r>
            <a:r>
              <a:rPr lang="en-US" dirty="0"/>
              <a:t>reflection to identify the methods that can and cannot be called on the received object.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in PHP	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132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typing</a:t>
            </a:r>
            <a:r>
              <a:rPr lang="en-US" dirty="0"/>
              <a:t> is probably impossible without reflection.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Aspect Oriented Programming</a:t>
            </a:r>
            <a:r>
              <a:rPr lang="en-US" dirty="0"/>
              <a:t> listens from method calls and places code around methods, all accomplished with reflection.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PHPUnit</a:t>
            </a:r>
            <a:r>
              <a:rPr lang="en-US" dirty="0"/>
              <a:t> relies </a:t>
            </a:r>
            <a:r>
              <a:rPr lang="en-US" dirty="0" smtClean="0"/>
              <a:t>heavily </a:t>
            </a:r>
            <a:r>
              <a:rPr lang="en-US" dirty="0"/>
              <a:t>on reflection, as do other mocking frameworks.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Web frameworks</a:t>
            </a:r>
            <a:r>
              <a:rPr lang="en-US" dirty="0"/>
              <a:t> in general use reflection for different </a:t>
            </a:r>
            <a:r>
              <a:rPr lang="en-US" dirty="0" smtClean="0"/>
              <a:t>purposes. </a:t>
            </a:r>
            <a:r>
              <a:rPr lang="en-US" dirty="0" err="1" smtClean="0"/>
              <a:t>Laravel</a:t>
            </a:r>
            <a:r>
              <a:rPr lang="en-US" dirty="0" smtClean="0"/>
              <a:t> </a:t>
            </a:r>
            <a:r>
              <a:rPr lang="en-US" dirty="0"/>
              <a:t>makes heavy use of reflection to inject dependencies.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Metaprogramming</a:t>
            </a:r>
            <a:r>
              <a:rPr lang="en-US" dirty="0" smtClean="0"/>
              <a:t> is </a:t>
            </a:r>
            <a:r>
              <a:rPr lang="en-US" dirty="0"/>
              <a:t>hidden reflection.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analysis frameworks</a:t>
            </a:r>
            <a:r>
              <a:rPr lang="en-US" dirty="0"/>
              <a:t> use reflection to understand your code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Use Reflection?</a:t>
            </a:r>
          </a:p>
        </p:txBody>
      </p:sp>
    </p:spTree>
    <p:extLst>
      <p:ext uri="{BB962C8B-B14F-4D97-AF65-F5344CB8AC3E}">
        <p14:creationId xmlns:p14="http://schemas.microsoft.com/office/powerpoint/2010/main" val="136073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29660"/>
            <a:ext cx="11804822" cy="5570355"/>
          </a:xfrm>
        </p:spPr>
        <p:txBody>
          <a:bodyPr/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get_class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() </a:t>
            </a:r>
            <a:r>
              <a:rPr lang="en-US" dirty="0" smtClean="0"/>
              <a:t>- </a:t>
            </a:r>
            <a:r>
              <a:rPr lang="en-US" dirty="0"/>
              <a:t> Returns the name of the class of an </a:t>
            </a:r>
            <a:r>
              <a:rPr lang="en-US" dirty="0" smtClean="0"/>
              <a:t>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57477"/>
            <a:ext cx="111252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"My name is " 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get_class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($this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$pesho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foo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It’s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" , get_class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($pesho);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$pesho-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42212" y="3429000"/>
            <a:ext cx="4067176" cy="1055608"/>
          </a:xfrm>
          <a:prstGeom prst="wedgeRoundRectCallout">
            <a:avLst>
              <a:gd name="adj1" fmla="val -62636"/>
              <a:gd name="adj2" fmla="val 452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// external call</a:t>
            </a:r>
          </a:p>
          <a:p>
            <a:pPr algn="ctr"/>
            <a:r>
              <a:rPr lang="en-US" sz="2800" i="1" dirty="0" smtClean="0">
                <a:solidFill>
                  <a:srgbClr val="FFFFFF"/>
                </a:solidFill>
              </a:rPr>
              <a:t>output: </a:t>
            </a:r>
            <a:r>
              <a:rPr lang="en-US" sz="2800" dirty="0" smtClean="0">
                <a:solidFill>
                  <a:srgbClr val="FFFFFF"/>
                </a:solidFill>
              </a:rPr>
              <a:t>“</a:t>
            </a:r>
            <a:r>
              <a:rPr lang="en-US" sz="2800" dirty="0"/>
              <a:t>Its name is </a:t>
            </a:r>
            <a:r>
              <a:rPr lang="en-US" sz="2800" dirty="0" smtClean="0"/>
              <a:t>user</a:t>
            </a:r>
            <a:r>
              <a:rPr lang="en-US" sz="2800" dirty="0" smtClean="0">
                <a:solidFill>
                  <a:srgbClr val="FFFFFF"/>
                </a:solidFill>
              </a:rPr>
              <a:t>”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84612" y="4953000"/>
            <a:ext cx="4829176" cy="1055608"/>
          </a:xfrm>
          <a:prstGeom prst="wedgeRoundRectCallout">
            <a:avLst>
              <a:gd name="adj1" fmla="val -67701"/>
              <a:gd name="adj2" fmla="val -319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// internal call</a:t>
            </a:r>
          </a:p>
          <a:p>
            <a:pPr algn="ctr"/>
            <a:r>
              <a:rPr lang="en-US" sz="2800" i="1" dirty="0" smtClean="0">
                <a:solidFill>
                  <a:srgbClr val="FFFFFF"/>
                </a:solidFill>
              </a:rPr>
              <a:t>output:</a:t>
            </a:r>
            <a:r>
              <a:rPr lang="en-US" sz="2800" dirty="0" smtClean="0">
                <a:solidFill>
                  <a:srgbClr val="FFFFFF"/>
                </a:solidFill>
              </a:rPr>
              <a:t> “</a:t>
            </a:r>
            <a:r>
              <a:rPr lang="en-US" sz="2800" dirty="0" smtClean="0"/>
              <a:t>My </a:t>
            </a:r>
            <a:r>
              <a:rPr lang="en-US" sz="2800" dirty="0"/>
              <a:t>name is </a:t>
            </a:r>
            <a:r>
              <a:rPr lang="en-US" sz="2800" dirty="0" smtClean="0"/>
              <a:t>user</a:t>
            </a:r>
            <a:r>
              <a:rPr lang="en-US" sz="2800" dirty="0" smtClean="0">
                <a:solidFill>
                  <a:srgbClr val="FFFFFF"/>
                </a:solidFill>
              </a:rPr>
              <a:t>”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6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get_class_methods() </a:t>
            </a:r>
            <a:r>
              <a:rPr lang="en-US" dirty="0" smtClean="0"/>
              <a:t>- </a:t>
            </a:r>
            <a:r>
              <a:rPr lang="en-US" dirty="0"/>
              <a:t>Gets the class methods' </a:t>
            </a:r>
            <a:r>
              <a:rPr lang="en-US" dirty="0" smtClean="0"/>
              <a:t>names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1497" y="1905000"/>
            <a:ext cx="6158715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&lt;?php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MyClass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{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dirty="0"/>
              <a:t>function </a:t>
            </a:r>
            <a:r>
              <a:rPr lang="en-US" b="1" dirty="0" smtClean="0"/>
              <a:t>myClass()</a:t>
            </a:r>
            <a:r>
              <a:rPr lang="en-US" dirty="0" smtClean="0"/>
              <a:t> { }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dirty="0"/>
              <a:t>function </a:t>
            </a:r>
            <a:r>
              <a:rPr lang="en-US" b="1" dirty="0" smtClean="0"/>
              <a:t>myFunc1() </a:t>
            </a:r>
            <a:r>
              <a:rPr lang="en-US" dirty="0" smtClean="0"/>
              <a:t>{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function </a:t>
            </a:r>
            <a:r>
              <a:rPr lang="en-US" b="1" dirty="0" smtClean="0"/>
              <a:t>myFunc2() </a:t>
            </a:r>
            <a:r>
              <a:rPr lang="en-US" dirty="0" smtClean="0"/>
              <a:t>{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1497" y="4343400"/>
            <a:ext cx="737791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$class_methods = </a:t>
            </a:r>
            <a:r>
              <a:rPr lang="en-US" b="1" i="1" dirty="0"/>
              <a:t>get_class_methods</a:t>
            </a:r>
            <a:r>
              <a:rPr lang="en-US" dirty="0" smtClean="0"/>
              <a:t>( </a:t>
            </a:r>
            <a:r>
              <a:rPr lang="en-US" b="1" dirty="0" smtClean="0"/>
              <a:t>'myclass‘ </a:t>
            </a:r>
            <a:r>
              <a:rPr lang="en-US" dirty="0" smtClean="0"/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$</a:t>
            </a:r>
            <a:r>
              <a:rPr lang="en-US" dirty="0" smtClean="0"/>
              <a:t>class_methods </a:t>
            </a:r>
            <a:r>
              <a:rPr lang="en-US" dirty="0"/>
              <a:t>= </a:t>
            </a:r>
            <a:r>
              <a:rPr lang="en-US" b="1" i="1" dirty="0"/>
              <a:t>get_class_methods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 new</a:t>
            </a:r>
            <a:r>
              <a:rPr lang="en-US" b="1" dirty="0" smtClean="0"/>
              <a:t> </a:t>
            </a:r>
            <a:r>
              <a:rPr lang="en-US" b="1" dirty="0"/>
              <a:t>myclass</a:t>
            </a:r>
            <a:r>
              <a:rPr lang="en-US" dirty="0" smtClean="0"/>
              <a:t>() 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var_dump</a:t>
            </a:r>
            <a:r>
              <a:rPr lang="en-US" dirty="0" smtClean="0"/>
              <a:t>( </a:t>
            </a:r>
            <a:r>
              <a:rPr lang="en-US" b="1" dirty="0" smtClean="0"/>
              <a:t>$class_methods </a:t>
            </a:r>
            <a:r>
              <a:rPr lang="en-US" dirty="0" smtClean="0"/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905000"/>
            <a:ext cx="4384623" cy="2765524"/>
          </a:xfrm>
          <a:prstGeom prst="wedgeRoundRectCallout">
            <a:avLst>
              <a:gd name="adj1" fmla="val -119241"/>
              <a:gd name="adj2" fmla="val 1015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Result</a:t>
            </a:r>
          </a:p>
          <a:p>
            <a:r>
              <a:rPr lang="en-US" sz="2800" dirty="0" smtClean="0"/>
              <a:t>array(3</a:t>
            </a:r>
            <a:r>
              <a:rPr lang="en-US" sz="2800" dirty="0"/>
              <a:t>) { </a:t>
            </a:r>
            <a:endParaRPr lang="en-US" sz="2800" dirty="0" smtClean="0"/>
          </a:p>
          <a:p>
            <a:r>
              <a:rPr lang="en-US" sz="2800" dirty="0" smtClean="0"/>
              <a:t>   [</a:t>
            </a:r>
            <a:r>
              <a:rPr lang="en-US" sz="2800" dirty="0"/>
              <a:t>0]=&gt; string(7) "</a:t>
            </a:r>
            <a:r>
              <a:rPr lang="en-US" sz="2800" dirty="0" smtClean="0"/>
              <a:t>myclass</a:t>
            </a:r>
            <a:endParaRPr lang="en-US" sz="2800" dirty="0"/>
          </a:p>
          <a:p>
            <a:r>
              <a:rPr lang="en-US" sz="2800" dirty="0" smtClean="0"/>
              <a:t>   [1</a:t>
            </a:r>
            <a:r>
              <a:rPr lang="en-US" sz="2800" dirty="0"/>
              <a:t>]=&gt; </a:t>
            </a:r>
            <a:r>
              <a:rPr lang="en-US" sz="2800" dirty="0" smtClean="0"/>
              <a:t>string(7)"myfunc1“</a:t>
            </a:r>
          </a:p>
          <a:p>
            <a:r>
              <a:rPr lang="en-US" sz="2800" dirty="0" smtClean="0"/>
              <a:t>   [</a:t>
            </a:r>
            <a:r>
              <a:rPr lang="en-US" sz="2800" dirty="0"/>
              <a:t>2]=&gt; string(7) "</a:t>
            </a:r>
            <a:r>
              <a:rPr lang="en-US" sz="2800" dirty="0" smtClean="0"/>
              <a:t>myfunc2“</a:t>
            </a:r>
          </a:p>
          <a:p>
            <a:r>
              <a:rPr lang="en-US" sz="2800" dirty="0" smtClean="0"/>
              <a:t>}</a:t>
            </a:r>
            <a:r>
              <a:rPr lang="en-US" sz="2800" dirty="0"/>
              <a:t> 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method_exists() </a:t>
            </a:r>
            <a:r>
              <a:rPr lang="en-US" dirty="0" smtClean="0"/>
              <a:t>- </a:t>
            </a:r>
            <a:r>
              <a:rPr lang="en-US" dirty="0"/>
              <a:t>Checks if the class method exists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39332"/>
            <a:ext cx="11187915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&lt;?php</a:t>
            </a:r>
            <a:br>
              <a:rPr lang="en-US" dirty="0"/>
            </a:br>
            <a:r>
              <a:rPr lang="en-US" dirty="0"/>
              <a:t>class </a:t>
            </a:r>
            <a:r>
              <a:rPr lang="en-US" b="1" dirty="0" smtClean="0"/>
              <a:t>MyClass</a:t>
            </a:r>
            <a:r>
              <a:rPr lang="en-US" dirty="0" smtClean="0"/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    function </a:t>
            </a:r>
            <a:r>
              <a:rPr lang="en-US" dirty="0" err="1" smtClean="0"/>
              <a:t>myFunc</a:t>
            </a:r>
            <a:r>
              <a:rPr lang="en-US" dirty="0" smtClean="0"/>
              <a:t>() { return </a:t>
            </a:r>
            <a:r>
              <a:rPr lang="en-US" dirty="0"/>
              <a:t>true</a:t>
            </a:r>
            <a:r>
              <a:rPr lang="en-US" dirty="0" smtClean="0"/>
              <a:t>;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i="1" dirty="0"/>
              <a:t>var_dump</a:t>
            </a:r>
            <a:r>
              <a:rPr lang="en-US" dirty="0" smtClean="0"/>
              <a:t>( </a:t>
            </a:r>
            <a:r>
              <a:rPr lang="en-US" i="1" dirty="0" smtClean="0"/>
              <a:t>method_exists</a:t>
            </a:r>
            <a:r>
              <a:rPr lang="en-US" dirty="0" smtClean="0"/>
              <a:t>( new </a:t>
            </a:r>
            <a:r>
              <a:rPr lang="en-US" dirty="0"/>
              <a:t>myclass, </a:t>
            </a:r>
            <a:r>
              <a:rPr lang="en-US" dirty="0" smtClean="0"/>
              <a:t>'</a:t>
            </a:r>
            <a:r>
              <a:rPr lang="en-US" dirty="0" err="1" smtClean="0"/>
              <a:t>myFunc</a:t>
            </a:r>
            <a:r>
              <a:rPr lang="en-US" dirty="0" smtClean="0"/>
              <a:t>‘ ) 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i="1" dirty="0"/>
              <a:t>var_dump</a:t>
            </a:r>
            <a:r>
              <a:rPr lang="en-US" dirty="0"/>
              <a:t>( </a:t>
            </a:r>
            <a:r>
              <a:rPr lang="en-US" i="1" dirty="0"/>
              <a:t>method_exists</a:t>
            </a:r>
            <a:r>
              <a:rPr lang="en-US" dirty="0"/>
              <a:t>( new myclass, </a:t>
            </a:r>
            <a:r>
              <a:rPr lang="en-US" dirty="0" smtClean="0"/>
              <a:t>‘</a:t>
            </a:r>
            <a:r>
              <a:rPr lang="en-US" dirty="0" err="1" smtClean="0"/>
              <a:t>noSuchFunc</a:t>
            </a:r>
            <a:r>
              <a:rPr lang="en-US" dirty="0" smtClean="0"/>
              <a:t>‘ </a:t>
            </a:r>
            <a:r>
              <a:rPr lang="en-US" dirty="0"/>
              <a:t>) );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860308" y="2743200"/>
            <a:ext cx="2286000" cy="925562"/>
          </a:xfrm>
          <a:prstGeom prst="wedgeRoundRectCallout">
            <a:avLst>
              <a:gd name="adj1" fmla="val -114920"/>
              <a:gd name="adj2" fmla="val 47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 smtClean="0"/>
              <a:t>bool</a:t>
            </a:r>
            <a:r>
              <a:rPr lang="en-US" sz="2800" dirty="0" smtClean="0"/>
              <a:t>(true)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837612" y="4267200"/>
            <a:ext cx="2286000" cy="925562"/>
          </a:xfrm>
          <a:prstGeom prst="wedgeRoundRectCallout">
            <a:avLst>
              <a:gd name="adj1" fmla="val -113602"/>
              <a:gd name="adj2" fmla="val -701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err="1" smtClean="0">
                <a:solidFill>
                  <a:srgbClr val="FFFFFF"/>
                </a:solidFill>
              </a:rPr>
              <a:t>bool</a:t>
            </a:r>
            <a:r>
              <a:rPr lang="en-US" sz="2800" dirty="0" smtClean="0">
                <a:solidFill>
                  <a:srgbClr val="FFFFFF"/>
                </a:solidFill>
              </a:rPr>
              <a:t>(false)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1149</Words>
  <Application>Microsoft Office PowerPoint</Application>
  <PresentationFormat>Custom</PresentationFormat>
  <Paragraphs>294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SoftUni 16x9</vt:lpstr>
      <vt:lpstr>1_SoftUni 16x9</vt:lpstr>
      <vt:lpstr>2_SoftUni 16x9</vt:lpstr>
      <vt:lpstr>MVC Advanced &amp; Reflection</vt:lpstr>
      <vt:lpstr>Table of Contents</vt:lpstr>
      <vt:lpstr>Reflection</vt:lpstr>
      <vt:lpstr>Reflection</vt:lpstr>
      <vt:lpstr>Reflection in PHP </vt:lpstr>
      <vt:lpstr>When Should We Use Reflection?</vt:lpstr>
      <vt:lpstr>Examples</vt:lpstr>
      <vt:lpstr>Examples (2)</vt:lpstr>
      <vt:lpstr>Examples (3)</vt:lpstr>
      <vt:lpstr>Reflector and ReflectionClass</vt:lpstr>
      <vt:lpstr>ViewHelpers</vt:lpstr>
      <vt:lpstr>ViewHelpers</vt:lpstr>
      <vt:lpstr>Examples</vt:lpstr>
      <vt:lpstr>Examples (1)</vt:lpstr>
      <vt:lpstr>Examples (2)</vt:lpstr>
      <vt:lpstr>Examples (3) </vt:lpstr>
      <vt:lpstr>AJAX Calls</vt:lpstr>
      <vt:lpstr>What is AJAX</vt:lpstr>
      <vt:lpstr>Example (1)</vt:lpstr>
      <vt:lpstr>Example (2)</vt:lpstr>
      <vt:lpstr>GRID</vt:lpstr>
      <vt:lpstr>What is GRID</vt:lpstr>
      <vt:lpstr>Kendo UI GRID</vt:lpstr>
      <vt:lpstr>jqGrid</vt:lpstr>
      <vt:lpstr>Authorization API</vt:lpstr>
      <vt:lpstr>Authentication &amp; Authorization </vt:lpstr>
      <vt:lpstr>ASP.NET Owin API</vt:lpstr>
      <vt:lpstr>MVC Advanced &amp; Reflection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Web Applications</dc:title>
  <dc:subject>Software Development Course</dc:subject>
  <dc:creator/>
  <cp:keywords>MVC, front-controller, Model-View-Controller,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2015-09-29T12:17:52Z</dcterms:modified>
  <cp:category>MVC, front-controller, Model-View-Controller,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